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27"/>
  </p:notesMasterIdLst>
  <p:sldIdLst>
    <p:sldId id="265" r:id="rId2"/>
    <p:sldId id="339" r:id="rId3"/>
    <p:sldId id="267" r:id="rId4"/>
    <p:sldId id="318" r:id="rId5"/>
    <p:sldId id="273" r:id="rId6"/>
    <p:sldId id="261" r:id="rId7"/>
    <p:sldId id="258" r:id="rId8"/>
    <p:sldId id="269" r:id="rId9"/>
    <p:sldId id="271" r:id="rId10"/>
    <p:sldId id="319" r:id="rId11"/>
    <p:sldId id="323" r:id="rId12"/>
    <p:sldId id="335" r:id="rId13"/>
    <p:sldId id="324" r:id="rId14"/>
    <p:sldId id="325" r:id="rId15"/>
    <p:sldId id="336" r:id="rId16"/>
    <p:sldId id="326" r:id="rId17"/>
    <p:sldId id="327" r:id="rId18"/>
    <p:sldId id="337" r:id="rId19"/>
    <p:sldId id="328" r:id="rId20"/>
    <p:sldId id="329" r:id="rId21"/>
    <p:sldId id="338" r:id="rId22"/>
    <p:sldId id="330" r:id="rId23"/>
    <p:sldId id="331" r:id="rId24"/>
    <p:sldId id="333" r:id="rId25"/>
    <p:sldId id="317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92" autoAdjust="0"/>
    <p:restoredTop sz="94660"/>
  </p:normalViewPr>
  <p:slideViewPr>
    <p:cSldViewPr snapToGrid="0">
      <p:cViewPr>
        <p:scale>
          <a:sx n="100" d="100"/>
          <a:sy n="100" d="100"/>
        </p:scale>
        <p:origin x="192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F999C-F5CF-48C2-827A-B678135649DB}" type="datetimeFigureOut">
              <a:rPr lang="en-US" smtClean="0"/>
              <a:t>27-Feb-26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C2B70-A784-4C9E-B937-6A09DFC57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704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3C2B70-A784-4C9E-B937-6A09DFC576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397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6945-2554-4EE2-AEBA-9A9E76086C2A}" type="datetimeFigureOut">
              <a:rPr lang="en-IN" smtClean="0"/>
              <a:t>27-02-2026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DE9C-AEEE-41D2-A26A-EBEDDC6072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0311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6945-2554-4EE2-AEBA-9A9E76086C2A}" type="datetimeFigureOut">
              <a:rPr lang="en-IN" smtClean="0"/>
              <a:t>27-02-2026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279DE9C-AEEE-41D2-A26A-EBEDDC6072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3420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6945-2554-4EE2-AEBA-9A9E76086C2A}" type="datetimeFigureOut">
              <a:rPr lang="en-IN" smtClean="0"/>
              <a:t>27-02-2026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DE9C-AEEE-41D2-A26A-EBEDDC6072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5339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6945-2554-4EE2-AEBA-9A9E76086C2A}" type="datetimeFigureOut">
              <a:rPr lang="en-IN" smtClean="0"/>
              <a:t>27-02-2026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DE9C-AEEE-41D2-A26A-EBEDDC6072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6207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6945-2554-4EE2-AEBA-9A9E76086C2A}" type="datetimeFigureOut">
              <a:rPr lang="en-IN" smtClean="0"/>
              <a:t>27-02-2026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DE9C-AEEE-41D2-A26A-EBEDDC6072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8602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6945-2554-4EE2-AEBA-9A9E76086C2A}" type="datetimeFigureOut">
              <a:rPr lang="en-IN" smtClean="0"/>
              <a:t>27-02-2026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DE9C-AEEE-41D2-A26A-EBEDDC6072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6786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6945-2554-4EE2-AEBA-9A9E76086C2A}" type="datetimeFigureOut">
              <a:rPr lang="en-IN" smtClean="0"/>
              <a:t>27-02-2026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DE9C-AEEE-41D2-A26A-EBEDDC6072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40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6945-2554-4EE2-AEBA-9A9E76086C2A}" type="datetimeFigureOut">
              <a:rPr lang="en-IN" smtClean="0"/>
              <a:t>27-02-2026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DE9C-AEEE-41D2-A26A-EBEDDC6072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3252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6945-2554-4EE2-AEBA-9A9E76086C2A}" type="datetimeFigureOut">
              <a:rPr lang="en-IN" smtClean="0"/>
              <a:t>27-02-2026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DE9C-AEEE-41D2-A26A-EBEDDC6072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668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6945-2554-4EE2-AEBA-9A9E76086C2A}" type="datetimeFigureOut">
              <a:rPr lang="en-IN" smtClean="0"/>
              <a:t>27-02-2026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DE9C-AEEE-41D2-A26A-EBEDDC6072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6649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6945-2554-4EE2-AEBA-9A9E76086C2A}" type="datetimeFigureOut">
              <a:rPr lang="en-IN" smtClean="0"/>
              <a:t>27-02-2026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DE9C-AEEE-41D2-A26A-EBEDDC6072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0896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6945-2554-4EE2-AEBA-9A9E76086C2A}" type="datetimeFigureOut">
              <a:rPr lang="en-IN" smtClean="0"/>
              <a:t>27-02-2026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DE9C-AEEE-41D2-A26A-EBEDDC6072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4795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6945-2554-4EE2-AEBA-9A9E76086C2A}" type="datetimeFigureOut">
              <a:rPr lang="en-IN" smtClean="0"/>
              <a:t>27-02-2026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DE9C-AEEE-41D2-A26A-EBEDDC6072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7022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6945-2554-4EE2-AEBA-9A9E76086C2A}" type="datetimeFigureOut">
              <a:rPr lang="en-IN" smtClean="0"/>
              <a:t>27-02-2026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DE9C-AEEE-41D2-A26A-EBEDDC6072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86423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6945-2554-4EE2-AEBA-9A9E76086C2A}" type="datetimeFigureOut">
              <a:rPr lang="en-IN" smtClean="0"/>
              <a:t>27-02-2026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DE9C-AEEE-41D2-A26A-EBEDDC6072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8156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6945-2554-4EE2-AEBA-9A9E76086C2A}" type="datetimeFigureOut">
              <a:rPr lang="en-IN" smtClean="0"/>
              <a:t>27-02-2026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DE9C-AEEE-41D2-A26A-EBEDDC6072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97529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6945-2554-4EE2-AEBA-9A9E76086C2A}" type="datetimeFigureOut">
              <a:rPr lang="en-IN" smtClean="0"/>
              <a:t>27-02-2026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DE9C-AEEE-41D2-A26A-EBEDDC6072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7733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70E6945-2554-4EE2-AEBA-9A9E76086C2A}" type="datetimeFigureOut">
              <a:rPr lang="en-IN" smtClean="0"/>
              <a:t>27-02-2026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279DE9C-AEEE-41D2-A26A-EBEDDC6072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623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A5F8BD-9E78-3622-2514-697E11F3C283}"/>
              </a:ext>
            </a:extLst>
          </p:cNvPr>
          <p:cNvSpPr txBox="1"/>
          <p:nvPr/>
        </p:nvSpPr>
        <p:spPr>
          <a:xfrm>
            <a:off x="1832301" y="210219"/>
            <a:ext cx="10000665" cy="5824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2800" b="1" u="sng" dirty="0">
                <a:latin typeface="Kruti Dev 010" pitchFamily="2" charset="0"/>
              </a:rPr>
              <a:t>लोक सूचना अधिकार अधिनियम-2005 के उदेश्य</a:t>
            </a:r>
            <a:endParaRPr lang="en-US" sz="2800" b="1" u="sng" dirty="0">
              <a:latin typeface="Kruti Dev 010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dirty="0">
                <a:latin typeface="Kruti Dev 010" pitchFamily="2" charset="0"/>
              </a:rPr>
              <a:t>सरकारी कार्यालयों / </a:t>
            </a:r>
            <a:r>
              <a:rPr lang="hi-IN" sz="1800" dirty="0"/>
              <a:t>सार्वजनिक प्राधिकरण </a:t>
            </a:r>
            <a:r>
              <a:rPr lang="hi-IN" dirty="0">
                <a:latin typeface="Kruti Dev 010" pitchFamily="2" charset="0"/>
              </a:rPr>
              <a:t>में उपलब्ध सूचनाओं एवं दस्तवेजों तक पहुँच</a:t>
            </a:r>
            <a:endParaRPr lang="en-US" dirty="0">
              <a:latin typeface="Kruti Dev 010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dirty="0">
                <a:latin typeface="Kruti Dev 010" pitchFamily="2" charset="0"/>
              </a:rPr>
              <a:t>सरकारी कार्यालयों मे संपादित होने वाले क्रिया कलापों में खुलापा एवं पारर्दशिता लाना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dirty="0">
                <a:latin typeface="Kruti Dev 010" pitchFamily="2" charset="0"/>
              </a:rPr>
              <a:t>आम लोग की सहभागिता सुनिश्चित करना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dirty="0">
                <a:latin typeface="Kruti Dev 010" pitchFamily="2" charset="0"/>
              </a:rPr>
              <a:t>भ्रष्टाचार में कमी लाना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dirty="0">
                <a:latin typeface="Kruti Dev 010" pitchFamily="2" charset="0"/>
              </a:rPr>
              <a:t>जवाबदेही सुनिश्चित करना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dirty="0">
                <a:latin typeface="Kruti Dev 010" pitchFamily="2" charset="0"/>
              </a:rPr>
              <a:t>सामान्य सूचना उपलब्ध कराने एवं संवेदनशील सूचना गोपनीय रखने में संतुलन कायम रखना</a:t>
            </a:r>
            <a:endParaRPr lang="en-US" dirty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endParaRPr lang="en-US" sz="600" dirty="0">
              <a:latin typeface="Kruti Dev 010" pitchFamily="2" charset="0"/>
            </a:endParaRPr>
          </a:p>
          <a:p>
            <a:pPr algn="ctr">
              <a:lnSpc>
                <a:spcPct val="150000"/>
              </a:lnSpc>
            </a:pPr>
            <a:endParaRPr lang="en-US" sz="2400" b="1" u="sng" dirty="0"/>
          </a:p>
          <a:p>
            <a:pPr algn="ctr">
              <a:lnSpc>
                <a:spcPct val="150000"/>
              </a:lnSpc>
            </a:pPr>
            <a:r>
              <a:rPr lang="hi-IN" sz="2400" b="1" u="sng" dirty="0"/>
              <a:t>सार्वजनिक प्राधिकरण (</a:t>
            </a:r>
            <a:r>
              <a:rPr lang="en-IN" sz="2400" b="1" u="sng" dirty="0"/>
              <a:t>Public Authority)</a:t>
            </a:r>
          </a:p>
          <a:p>
            <a:pPr>
              <a:lnSpc>
                <a:spcPct val="150000"/>
              </a:lnSpc>
            </a:pPr>
            <a:r>
              <a:rPr lang="hi-IN" sz="2000" dirty="0"/>
              <a:t>संविधान, संसद, राज्य विधायिका, या सरकारी अधिसूचना द्वारा स्थापित स्वशासन का कोई भी निकाय या संस्थान। इसमें सरकार द्वारा पर्याप्त रूप से वित्तपोषित गैर-सरकारी संगठन भी शामिल हैं।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74981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797FA4-0489-7B68-75E5-D104106DC36C}"/>
              </a:ext>
            </a:extLst>
          </p:cNvPr>
          <p:cNvSpPr txBox="1"/>
          <p:nvPr/>
        </p:nvSpPr>
        <p:spPr>
          <a:xfrm>
            <a:off x="1874676" y="208812"/>
            <a:ext cx="9717249" cy="6140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2400" b="1" u="sng" dirty="0"/>
              <a:t>सूचना (</a:t>
            </a:r>
            <a:r>
              <a:rPr lang="en-IN" sz="2400" b="1" u="sng" dirty="0"/>
              <a:t>Information):</a:t>
            </a:r>
          </a:p>
          <a:p>
            <a:pPr>
              <a:lnSpc>
                <a:spcPct val="150000"/>
              </a:lnSpc>
            </a:pPr>
            <a:r>
              <a:rPr lang="hi-IN" sz="2400" dirty="0"/>
              <a:t>किसी लोक प्राधिकरण के पास उपलब्ध कोई भी सामग्री किसी रूप में, यथा</a:t>
            </a:r>
            <a:r>
              <a:rPr lang="en-US" sz="2400" b="1" dirty="0"/>
              <a:t>-------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sz="2400" dirty="0"/>
              <a:t>अभिलेख, दस्तावेज, ई-मेल,</a:t>
            </a:r>
            <a:r>
              <a:rPr lang="en-US" sz="2400" dirty="0"/>
              <a:t> </a:t>
            </a:r>
            <a:r>
              <a:rPr lang="hi-IN" sz="2400" dirty="0"/>
              <a:t>परिपत्र, मंतव्य, </a:t>
            </a:r>
            <a:endParaRPr lang="en-US" sz="2400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sz="2400" dirty="0"/>
              <a:t>ज्ञापन, परामर्श, प्रेस रिलीज, आदेश, लॉग बुक, </a:t>
            </a:r>
            <a:endParaRPr lang="en-US" sz="2400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sz="2400" dirty="0"/>
              <a:t>अनुबंध, रिपोर्ट, नमूना मॉडल, </a:t>
            </a:r>
            <a:endParaRPr lang="en-US" sz="2400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sz="2400" dirty="0"/>
              <a:t>किसी भी इलेक्ट्रॉनिक रूप में आंकड़े।</a:t>
            </a:r>
            <a:endParaRPr lang="en-US" sz="2400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sz="2400" dirty="0"/>
              <a:t>इसके अतिरिक्त किसी कंपनी या निजी निकाय के पास उपलब्ध उपयुक्त सामग्री</a:t>
            </a:r>
            <a:r>
              <a:rPr lang="en-US" sz="2400" dirty="0"/>
              <a:t>-------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-------</a:t>
            </a:r>
            <a:r>
              <a:rPr lang="hi-IN" sz="2400" dirty="0"/>
              <a:t>यदि किसी कानून के तहत लोक प्राधिकरण को प्राप्य (</a:t>
            </a:r>
            <a:r>
              <a:rPr lang="en-US" sz="2400" dirty="0"/>
              <a:t>Accessible) </a:t>
            </a:r>
            <a:r>
              <a:rPr lang="hi-IN" sz="2400" dirty="0"/>
              <a:t>हो तो वह भी सूचना की परिभाषा में आता है।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57523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8AFFE6-8389-D465-B072-4A83CA82CFEB}"/>
              </a:ext>
            </a:extLst>
          </p:cNvPr>
          <p:cNvSpPr txBox="1"/>
          <p:nvPr/>
        </p:nvSpPr>
        <p:spPr>
          <a:xfrm>
            <a:off x="1602718" y="315839"/>
            <a:ext cx="10141024" cy="5851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2400" b="1" u="sng" dirty="0"/>
              <a:t>छूट और अस्वीकृति (</a:t>
            </a:r>
            <a:r>
              <a:rPr lang="en-IN" sz="2400" b="1" u="sng" dirty="0"/>
              <a:t>Exemptions and Rejections)</a:t>
            </a:r>
          </a:p>
          <a:p>
            <a:pPr algn="just">
              <a:lnSpc>
                <a:spcPct val="150000"/>
              </a:lnSpc>
            </a:pPr>
            <a:endParaRPr lang="en-US" sz="400" b="1" dirty="0"/>
          </a:p>
          <a:p>
            <a:pPr algn="just">
              <a:lnSpc>
                <a:spcPct val="150000"/>
              </a:lnSpc>
            </a:pPr>
            <a:r>
              <a:rPr lang="hi-IN" b="1" dirty="0"/>
              <a:t>संप्रभुता और सुरक्षा (</a:t>
            </a:r>
            <a:r>
              <a:rPr lang="en-IN" b="1" dirty="0"/>
              <a:t>Sovereignty and Security):</a:t>
            </a:r>
            <a:r>
              <a:rPr lang="en-IN" dirty="0"/>
              <a:t> </a:t>
            </a:r>
            <a:r>
              <a:rPr lang="hi-IN" dirty="0"/>
              <a:t>ऐसी जानकारी जो भारत की संप्रभुता, सुरक्षा या रणनीतिक हितों को प्रभावित करती हो।</a:t>
            </a:r>
          </a:p>
          <a:p>
            <a:pPr algn="just">
              <a:lnSpc>
                <a:spcPct val="150000"/>
              </a:lnSpc>
            </a:pPr>
            <a:endParaRPr lang="en-US" sz="300" b="1" dirty="0"/>
          </a:p>
          <a:p>
            <a:pPr algn="just">
              <a:lnSpc>
                <a:spcPct val="150000"/>
              </a:lnSpc>
            </a:pPr>
            <a:r>
              <a:rPr lang="hi-IN" b="1" dirty="0"/>
              <a:t>कानूनी प्रतिबंध (</a:t>
            </a:r>
            <a:r>
              <a:rPr lang="en-IN" b="1" dirty="0"/>
              <a:t>Legal Restrictions):</a:t>
            </a:r>
            <a:r>
              <a:rPr lang="en-IN" dirty="0"/>
              <a:t> </a:t>
            </a:r>
            <a:r>
              <a:rPr lang="hi-IN" dirty="0"/>
              <a:t>ऐसी जानकारी जिसे अदालतों द्वारा प्रतिबंधित किया गया हो या जो अदालत की अवमानना का कारण बनती हो।</a:t>
            </a:r>
          </a:p>
          <a:p>
            <a:pPr algn="just">
              <a:lnSpc>
                <a:spcPct val="150000"/>
              </a:lnSpc>
            </a:pPr>
            <a:endParaRPr lang="en-US" sz="300" b="1" dirty="0"/>
          </a:p>
          <a:p>
            <a:pPr algn="just">
              <a:lnSpc>
                <a:spcPct val="150000"/>
              </a:lnSpc>
            </a:pPr>
            <a:r>
              <a:rPr lang="hi-IN" b="1" dirty="0"/>
              <a:t>व्यक्तिगत गोपनीयता (</a:t>
            </a:r>
            <a:r>
              <a:rPr lang="en-IN" b="1" dirty="0"/>
              <a:t>Personal Privacy):</a:t>
            </a:r>
            <a:r>
              <a:rPr lang="en-IN" dirty="0"/>
              <a:t> </a:t>
            </a:r>
            <a:r>
              <a:rPr lang="hi-IN" dirty="0"/>
              <a:t>ऐसी जानकारी जिसका सार्वजनिक गतिविधि से कोई संबंध नहीं है और जिससे किसी की गोपनीयता का अनावश्यक हनन होता हो, जब तक कि इसे व्यापक जनहित में उचित न ठहराया जाए।</a:t>
            </a:r>
          </a:p>
          <a:p>
            <a:pPr algn="just">
              <a:lnSpc>
                <a:spcPct val="150000"/>
              </a:lnSpc>
            </a:pPr>
            <a:endParaRPr lang="en-US" sz="600" b="1" dirty="0"/>
          </a:p>
          <a:p>
            <a:pPr algn="just">
              <a:lnSpc>
                <a:spcPct val="150000"/>
              </a:lnSpc>
            </a:pPr>
            <a:r>
              <a:rPr lang="hi-IN" b="1" dirty="0"/>
              <a:t>कॉपीराइट (</a:t>
            </a:r>
            <a:r>
              <a:rPr lang="en-IN" b="1" dirty="0"/>
              <a:t>Copyright):</a:t>
            </a:r>
            <a:r>
              <a:rPr lang="en-IN" dirty="0"/>
              <a:t> </a:t>
            </a:r>
            <a:r>
              <a:rPr lang="hi-IN" dirty="0"/>
              <a:t>यदि किसी अनुरोध में राज्य के अलावा किसी अन्य व्यक्ति के कॉपीराइट का उल्लंघन शामिल है, तो उसे अस्वीकार किया जा सकता है।</a:t>
            </a:r>
            <a:endParaRPr lang="en-US" dirty="0"/>
          </a:p>
          <a:p>
            <a:pPr algn="just">
              <a:lnSpc>
                <a:spcPct val="150000"/>
              </a:lnSpc>
            </a:pPr>
            <a:endParaRPr lang="hi-IN" sz="900" dirty="0"/>
          </a:p>
          <a:p>
            <a:pPr algn="just">
              <a:lnSpc>
                <a:spcPct val="150000"/>
              </a:lnSpc>
            </a:pPr>
            <a:r>
              <a:rPr lang="hi-IN" b="1" dirty="0"/>
              <a:t>पृथक्करणीयता (</a:t>
            </a:r>
            <a:r>
              <a:rPr lang="en-IN" b="1" dirty="0"/>
              <a:t>Severability):</a:t>
            </a:r>
            <a:r>
              <a:rPr lang="en-IN" dirty="0"/>
              <a:t> </a:t>
            </a:r>
            <a:r>
              <a:rPr lang="hi-IN" dirty="0"/>
              <a:t>यदि किसी रिकॉर्ड का केवल एक हिस्सा ही छूट के दायरे में आता है, तो शेष गैर-छूट वाला हिस्सा आवेदक को प्रदान किया जाना चाहिए।</a:t>
            </a:r>
          </a:p>
        </p:txBody>
      </p:sp>
    </p:spTree>
    <p:extLst>
      <p:ext uri="{BB962C8B-B14F-4D97-AF65-F5344CB8AC3E}">
        <p14:creationId xmlns:p14="http://schemas.microsoft.com/office/powerpoint/2010/main" val="3099573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C6028699-B1C5-E065-80F8-81C5F48D1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5475" y="114782"/>
            <a:ext cx="9820275" cy="6380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ऐसी सूचना जिसे प्रकट करने से संसद या राज्य विधायिका के विशेषाधिकार का हनन हो।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वाणिज्यिक विश्वसनीयता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व्यापारिक गोपनीयता या बौद्धिक संपदा संबंधी सूचना जिसको उजागर करने से तीसरे पक्ष को हानि हो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लेकिन यदि लोक सूचना पदाधिकारी संतुष्ट है तो जनहित में सूचना दे सकते हैं।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i-IN" alt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endParaRPr kumimoji="0" lang="en-US" altLang="en-US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ऐसी सूचना जो विश्वास पर आधारित हो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लेकिन यदि लोक सूचना पदाधिकारी संतुष्ट हो तो जनहित में सूचना दी जा सकती है।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विदेशी सरकार से प्राप्त गोपनीय सूचना।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ऐसी सूचना जिसको उपलब्ध कराने से किसी व्यक्ति की जान को खतरा हो।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ऐसी सूचना जिसके प्रकट करने से अपराधी की गिरफ्तारी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अपराध की जांच प्रक्रिया या अपराधी के विरूद्ध मुकदमा चलाना बाधित हो।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5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कैबिनेट के अभिलेख जिसमें विचार विमर्श हो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परंतु मंत्रिमंडल के निर्णय के बाद सूचना दी जाती है।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i-IN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ऐसी सूचना जो व्यक्तिगत हो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जिसका जनहित से कोई सरोकार नहीं है और जिसके उजागर करने से किसी व्यक्ति के निजी मामले में अनावश्यक दखलंदाजी हो।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197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0F6D4B-ACA5-85FE-EF68-2D59CFB53332}"/>
              </a:ext>
            </a:extLst>
          </p:cNvPr>
          <p:cNvSpPr txBox="1"/>
          <p:nvPr/>
        </p:nvSpPr>
        <p:spPr>
          <a:xfrm>
            <a:off x="1506473" y="66675"/>
            <a:ext cx="10285477" cy="6451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hi-IN" sz="300" dirty="0"/>
          </a:p>
          <a:p>
            <a:pPr algn="ctr">
              <a:lnSpc>
                <a:spcPct val="150000"/>
              </a:lnSpc>
            </a:pPr>
            <a:r>
              <a:rPr lang="hi-IN" sz="2400" b="1" u="sng" dirty="0"/>
              <a:t>सूचना </a:t>
            </a:r>
            <a:r>
              <a:rPr lang="hi-IN" sz="2400" b="1" u="sng" dirty="0">
                <a:latin typeface="Kruti Dev 010" pitchFamily="2" charset="0"/>
              </a:rPr>
              <a:t>की प्राप्ती के तरीके</a:t>
            </a:r>
            <a:endParaRPr lang="en-US" sz="2400" b="1" u="sng" dirty="0"/>
          </a:p>
          <a:p>
            <a:pPr algn="ctr">
              <a:lnSpc>
                <a:spcPct val="150000"/>
              </a:lnSpc>
            </a:pPr>
            <a:r>
              <a:rPr lang="hi-IN" sz="2000" dirty="0"/>
              <a:t>कार्य/रिकॉर्ड का निरीक्षण करने</a:t>
            </a:r>
            <a:endParaRPr lang="en-US" sz="2000" dirty="0"/>
          </a:p>
          <a:p>
            <a:pPr algn="ctr">
              <a:lnSpc>
                <a:spcPct val="150000"/>
              </a:lnSpc>
            </a:pPr>
            <a:r>
              <a:rPr lang="hi-IN" sz="2000" dirty="0"/>
              <a:t> नोट्स या प्रमाणित प्रतियां लेने</a:t>
            </a:r>
            <a:endParaRPr lang="en-US" sz="2000" dirty="0"/>
          </a:p>
          <a:p>
            <a:pPr algn="ctr">
              <a:lnSpc>
                <a:spcPct val="150000"/>
              </a:lnSpc>
            </a:pPr>
            <a:r>
              <a:rPr lang="hi-IN" sz="2000" dirty="0"/>
              <a:t>सामग्री के प्रमाणित नमूने लेने और</a:t>
            </a:r>
            <a:endParaRPr lang="en-US" sz="2000" dirty="0"/>
          </a:p>
          <a:p>
            <a:pPr algn="ctr">
              <a:lnSpc>
                <a:spcPct val="150000"/>
              </a:lnSpc>
            </a:pPr>
            <a:r>
              <a:rPr lang="hi-IN" sz="2000" dirty="0"/>
              <a:t>डिस्ककेट या टेप जैसे इलेक्ट्रॉनिक प्रारूपों में जानकारी प्राप्त करने</a:t>
            </a:r>
            <a:endParaRPr lang="en-US" sz="2000" dirty="0"/>
          </a:p>
          <a:p>
            <a:pPr algn="ctr">
              <a:lnSpc>
                <a:spcPct val="150000"/>
              </a:lnSpc>
            </a:pPr>
            <a:endParaRPr lang="en-US" sz="300" dirty="0"/>
          </a:p>
          <a:p>
            <a:pPr algn="ctr">
              <a:lnSpc>
                <a:spcPct val="150000"/>
              </a:lnSpc>
            </a:pPr>
            <a:endParaRPr lang="hi-IN" sz="600" dirty="0"/>
          </a:p>
          <a:p>
            <a:pPr algn="ctr">
              <a:lnSpc>
                <a:spcPct val="150000"/>
              </a:lnSpc>
              <a:buNone/>
            </a:pPr>
            <a:r>
              <a:rPr lang="hi-IN" sz="2400" b="1" u="sng" dirty="0"/>
              <a:t>सार्वजनिक प्राधिकरणों के दायित्व (</a:t>
            </a:r>
            <a:r>
              <a:rPr lang="en-IN" sz="2400" b="1" u="sng" dirty="0"/>
              <a:t>Obligations of Public Authorities)</a:t>
            </a:r>
          </a:p>
          <a:p>
            <a:pPr algn="just">
              <a:lnSpc>
                <a:spcPct val="150000"/>
              </a:lnSpc>
              <a:buNone/>
            </a:pPr>
            <a:endParaRPr lang="en-IN" sz="700" b="1" u="sng" dirty="0"/>
          </a:p>
          <a:p>
            <a:pPr algn="just">
              <a:lnSpc>
                <a:spcPct val="150000"/>
              </a:lnSpc>
              <a:buNone/>
            </a:pPr>
            <a:r>
              <a:rPr lang="hi-IN" dirty="0"/>
              <a:t>सार्वजनिक प्राधिकरणों के लिए जानकारी को व्यवस्थित रखना और उसे स्वतः उजागर करना आवश्यक है ताकि नागरिकों को औपचारिक रूप से अनुरोध करने की आवश्यकता कम से कम हो:</a:t>
            </a:r>
            <a:endParaRPr lang="en-US" dirty="0"/>
          </a:p>
          <a:p>
            <a:pPr algn="just">
              <a:lnSpc>
                <a:spcPct val="150000"/>
              </a:lnSpc>
              <a:buNone/>
            </a:pPr>
            <a:endParaRPr lang="hi-IN" sz="900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b="1" dirty="0"/>
              <a:t>रिकॉर्ड प्रबंधन (</a:t>
            </a:r>
            <a:r>
              <a:rPr lang="en-IN" b="1" dirty="0"/>
              <a:t>Record Management):</a:t>
            </a:r>
            <a:r>
              <a:rPr lang="en-IN" dirty="0"/>
              <a:t> </a:t>
            </a:r>
            <a:r>
              <a:rPr lang="hi-IN" dirty="0"/>
              <a:t>अधिकारियों को रिकॉर्ड को सूचीबद्ध और अनुक्रमित (</a:t>
            </a:r>
            <a:r>
              <a:rPr lang="en-IN" dirty="0"/>
              <a:t>index) </a:t>
            </a:r>
            <a:r>
              <a:rPr lang="hi-IN" dirty="0"/>
              <a:t>करना चाहिए, और आसान पहुंच के लिए जहां संभव हो, उनका कंप्यूटरीकरण करना चाहिए।</a:t>
            </a:r>
            <a:endParaRPr lang="en-US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i-IN" sz="800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b="1" dirty="0"/>
              <a:t>स्वतः प्रकटीकरण (</a:t>
            </a:r>
            <a:r>
              <a:rPr lang="en-IN" b="1" dirty="0"/>
              <a:t>Proactive Disclosure):</a:t>
            </a:r>
            <a:r>
              <a:rPr lang="en-IN" dirty="0"/>
              <a:t> </a:t>
            </a:r>
            <a:r>
              <a:rPr lang="hi-IN" dirty="0"/>
              <a:t>अधिनियम के लागू होने के 120 दिनों के भीतर, अधिकारियों को अपने संगठन, कार्यों, कर्तव्यों, निर्णय लेने की प्रक्रियाओं और बजट के संबंध में विवरण प्रकाशित करने होंगे।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430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D5D83DC-69F6-EF76-9CDC-6B670C522DD3}"/>
              </a:ext>
            </a:extLst>
          </p:cNvPr>
          <p:cNvSpPr txBox="1"/>
          <p:nvPr/>
        </p:nvSpPr>
        <p:spPr>
          <a:xfrm>
            <a:off x="1921382" y="211741"/>
            <a:ext cx="9861043" cy="6244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2400" b="1" dirty="0"/>
              <a:t>बिहार सूचना का अधिकार नियमावली, 2006</a:t>
            </a:r>
            <a:r>
              <a:rPr lang="hi-IN" sz="2400" dirty="0"/>
              <a:t> </a:t>
            </a:r>
            <a:r>
              <a:rPr lang="hi-IN" sz="2400" b="1" dirty="0"/>
              <a:t> </a:t>
            </a:r>
            <a:endParaRPr lang="en-US" sz="2400" b="1" dirty="0"/>
          </a:p>
          <a:p>
            <a:pPr algn="ctr">
              <a:lnSpc>
                <a:spcPct val="150000"/>
              </a:lnSpc>
              <a:buNone/>
            </a:pPr>
            <a:r>
              <a:rPr lang="hi-IN" sz="2000" b="1" u="sng" dirty="0"/>
              <a:t>सूचना प्राप्त करने की प्रक्रिया (नियम 3 एवं 4)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b="1" dirty="0"/>
              <a:t>आवेदन:</a:t>
            </a:r>
            <a:r>
              <a:rPr lang="hi-IN" dirty="0"/>
              <a:t> सूचना प्राप्त करने के लिए </a:t>
            </a:r>
            <a:r>
              <a:rPr lang="hi-IN" b="1" dirty="0"/>
              <a:t>प्रपत्र 'क' (</a:t>
            </a:r>
            <a:r>
              <a:rPr lang="en-IN" b="1" dirty="0"/>
              <a:t>Form A)</a:t>
            </a:r>
            <a:r>
              <a:rPr lang="en-IN" dirty="0"/>
              <a:t> </a:t>
            </a:r>
            <a:r>
              <a:rPr lang="hi-IN" dirty="0"/>
              <a:t>में आवेदन करना होगा। आवेदन व्यक्तिगत रूप से, डाक द्वारा या ई-माध्यम (</a:t>
            </a:r>
            <a:r>
              <a:rPr lang="en-IN" dirty="0"/>
              <a:t>e-medium) </a:t>
            </a:r>
            <a:r>
              <a:rPr lang="hi-IN" dirty="0"/>
              <a:t>से दिया जा सकता है।</a:t>
            </a:r>
            <a:endParaRPr lang="en-US" dirty="0"/>
          </a:p>
          <a:p>
            <a:pPr algn="just">
              <a:lnSpc>
                <a:spcPct val="150000"/>
              </a:lnSpc>
            </a:pPr>
            <a:endParaRPr lang="hi-IN" sz="900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b="1" dirty="0"/>
              <a:t>प्राप्ति रसीद:</a:t>
            </a:r>
            <a:r>
              <a:rPr lang="hi-IN" dirty="0"/>
              <a:t> आवेदक को </a:t>
            </a:r>
            <a:r>
              <a:rPr lang="hi-IN" b="1" dirty="0"/>
              <a:t>प्रपत्र 'ख' (</a:t>
            </a:r>
            <a:r>
              <a:rPr lang="en-IN" b="1" dirty="0"/>
              <a:t>Form B)</a:t>
            </a:r>
            <a:r>
              <a:rPr lang="en-IN" dirty="0"/>
              <a:t> </a:t>
            </a:r>
            <a:r>
              <a:rPr lang="hi-IN" dirty="0"/>
              <a:t>में रसीद दी जाएगी।</a:t>
            </a:r>
            <a:endParaRPr lang="en-US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i-IN" sz="800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b="1" dirty="0"/>
              <a:t>समय सीमा:</a:t>
            </a:r>
            <a:r>
              <a:rPr lang="hi-IN" dirty="0"/>
              <a:t> * सामान्य मामलों में सूचना प्राप्ति की अवधि </a:t>
            </a:r>
            <a:r>
              <a:rPr lang="hi-IN" b="1" dirty="0"/>
              <a:t>30 दिन</a:t>
            </a:r>
            <a:r>
              <a:rPr lang="hi-IN" dirty="0"/>
              <a:t> है।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dirty="0"/>
              <a:t>यदि सूचना किसी व्यक्ति के </a:t>
            </a:r>
            <a:r>
              <a:rPr lang="hi-IN" b="1" dirty="0"/>
              <a:t>जीवन या स्वतंत्रता</a:t>
            </a:r>
            <a:r>
              <a:rPr lang="hi-IN" dirty="0"/>
              <a:t> से संबंधित है, तो इसे </a:t>
            </a:r>
            <a:r>
              <a:rPr lang="hi-IN" b="1" dirty="0"/>
              <a:t>48 घंटों</a:t>
            </a:r>
            <a:r>
              <a:rPr lang="hi-IN" dirty="0"/>
              <a:t> के भीतर उपलब्ध कराना अनिवार्य है।</a:t>
            </a:r>
            <a:endParaRPr lang="en-US" dirty="0"/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i-IN" sz="900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b="1" dirty="0"/>
              <a:t>अस्वीकृति:</a:t>
            </a:r>
            <a:r>
              <a:rPr lang="hi-IN" dirty="0"/>
              <a:t> यदि आवेदन अस्वीकार किया जाता है, तो इसकी सूचना </a:t>
            </a:r>
            <a:r>
              <a:rPr lang="hi-IN" b="1" dirty="0"/>
              <a:t>प्रपत्र 'च' (</a:t>
            </a:r>
            <a:r>
              <a:rPr lang="en-IN" b="1" dirty="0"/>
              <a:t>Form F)</a:t>
            </a:r>
            <a:r>
              <a:rPr lang="en-IN" dirty="0"/>
              <a:t> </a:t>
            </a:r>
            <a:r>
              <a:rPr lang="hi-IN" dirty="0"/>
              <a:t>में देनी होगी और उसका स्पष्ट कारण बताना होगा।</a:t>
            </a:r>
            <a:endParaRPr lang="en-US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i-IN" sz="900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b="1" dirty="0"/>
              <a:t>हस्तांतरण:</a:t>
            </a:r>
            <a:r>
              <a:rPr lang="hi-IN" dirty="0"/>
              <a:t> यदि मामला किसी अन्य विभाग का है, तो आवेदन को </a:t>
            </a:r>
            <a:r>
              <a:rPr lang="hi-IN" b="1" dirty="0"/>
              <a:t>5 दिनों</a:t>
            </a:r>
            <a:r>
              <a:rPr lang="hi-IN" dirty="0"/>
              <a:t> के भीतर संबंधित विभाग को </a:t>
            </a:r>
            <a:r>
              <a:rPr lang="hi-IN" b="1" dirty="0"/>
              <a:t>प्रपत्र 'ङ' (</a:t>
            </a:r>
            <a:r>
              <a:rPr lang="en-IN" b="1" dirty="0"/>
              <a:t>Form E)</a:t>
            </a:r>
            <a:r>
              <a:rPr lang="en-IN" dirty="0"/>
              <a:t> </a:t>
            </a:r>
            <a:r>
              <a:rPr lang="hi-IN" dirty="0"/>
              <a:t>में स्थानांतरित किया जाएगा।</a:t>
            </a:r>
          </a:p>
        </p:txBody>
      </p:sp>
    </p:spTree>
    <p:extLst>
      <p:ext uri="{BB962C8B-B14F-4D97-AF65-F5344CB8AC3E}">
        <p14:creationId xmlns:p14="http://schemas.microsoft.com/office/powerpoint/2010/main" val="3564637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DA28B75-5C6C-8767-A628-0800DCE075C3}"/>
              </a:ext>
            </a:extLst>
          </p:cNvPr>
          <p:cNvSpPr txBox="1"/>
          <p:nvPr/>
        </p:nvSpPr>
        <p:spPr>
          <a:xfrm>
            <a:off x="2042160" y="111889"/>
            <a:ext cx="9483090" cy="3104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hi-IN" sz="2000" b="1" dirty="0"/>
              <a:t> </a:t>
            </a:r>
            <a:r>
              <a:rPr lang="hi-IN" sz="2400" b="1" u="sng" dirty="0"/>
              <a:t>फीस और शुल्क संबंधी नियम (नियम 3 एवं 5)</a:t>
            </a:r>
            <a:endParaRPr lang="en-US" sz="2400" b="1" u="sng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b="1" dirty="0"/>
              <a:t>भुगतान के तरीके:</a:t>
            </a:r>
            <a:r>
              <a:rPr lang="hi-IN" dirty="0"/>
              <a:t> फीस का भुगतान नकद, डिमांड ड्राफ्ट, पे-ऑर्डर या नॉन-जुडिशियल स्टाम्प के माध्यम से किया जा सकता है।</a:t>
            </a:r>
            <a:endParaRPr lang="en-US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b="1" dirty="0"/>
              <a:t>ई-आवेदन:</a:t>
            </a:r>
            <a:r>
              <a:rPr lang="hi-IN" dirty="0"/>
              <a:t> ई-माध्यम से आवेदन करने पर 7 दिनों के भीतर फीस जमा करना आवश्यक है, अन्यथा आवेदन वापस लिया हुआ माना जाएगा।</a:t>
            </a:r>
            <a:endParaRPr lang="en-US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b="1" dirty="0"/>
              <a:t>BPL </a:t>
            </a:r>
            <a:r>
              <a:rPr lang="hi-IN" b="1" dirty="0"/>
              <a:t>छूट:</a:t>
            </a:r>
            <a:r>
              <a:rPr lang="hi-IN" dirty="0"/>
              <a:t> गरीबी रेखा से नीचे (</a:t>
            </a:r>
            <a:r>
              <a:rPr lang="en-IN" dirty="0"/>
              <a:t>BPL) </a:t>
            </a:r>
            <a:r>
              <a:rPr lang="hi-IN" dirty="0"/>
              <a:t>वाले परिवारों के लिए कोई फीस देय नहीं है, बशर्ते वे अपना बीपीएल कार्ड या सक्षम प्राधिकारी (</a:t>
            </a:r>
            <a:r>
              <a:rPr lang="en-IN" dirty="0"/>
              <a:t>DM/SDO) </a:t>
            </a:r>
            <a:r>
              <a:rPr lang="hi-IN" dirty="0"/>
              <a:t>द्वारा जारी प्रमाण पत्र संलग्न करें।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73FF81-EAB8-045D-2C90-B126EB4E86FB}"/>
              </a:ext>
            </a:extLst>
          </p:cNvPr>
          <p:cNvSpPr txBox="1"/>
          <p:nvPr/>
        </p:nvSpPr>
        <p:spPr>
          <a:xfrm>
            <a:off x="1956435" y="3343327"/>
            <a:ext cx="9409176" cy="3104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hi-IN" sz="1600" b="1" dirty="0"/>
              <a:t> </a:t>
            </a:r>
            <a:r>
              <a:rPr lang="hi-IN" sz="2400" b="1" u="sng" dirty="0"/>
              <a:t>अपील की प्रक्रिया (नियम 6)</a:t>
            </a:r>
            <a:endParaRPr lang="en-US" sz="2000" b="1" u="sng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b="1" dirty="0"/>
              <a:t>प्रथम अपील:</a:t>
            </a:r>
            <a:r>
              <a:rPr lang="hi-IN" dirty="0"/>
              <a:t> </a:t>
            </a:r>
            <a:r>
              <a:rPr lang="en-IN" dirty="0"/>
              <a:t>PIO </a:t>
            </a:r>
            <a:r>
              <a:rPr lang="hi-IN" dirty="0"/>
              <a:t>के निर्णय से संतुष्ट न होने पर आवेदक </a:t>
            </a:r>
            <a:r>
              <a:rPr lang="hi-IN" b="1" dirty="0"/>
              <a:t>30 दिनों</a:t>
            </a:r>
            <a:r>
              <a:rPr lang="hi-IN" dirty="0"/>
              <a:t> के भीतर </a:t>
            </a:r>
            <a:r>
              <a:rPr lang="hi-IN" b="1" dirty="0"/>
              <a:t>प्रपत्र 'छ' (</a:t>
            </a:r>
            <a:r>
              <a:rPr lang="en-IN" b="1" dirty="0"/>
              <a:t>Form G)</a:t>
            </a:r>
            <a:r>
              <a:rPr lang="en-IN" dirty="0"/>
              <a:t> </a:t>
            </a:r>
            <a:r>
              <a:rPr lang="hi-IN" dirty="0"/>
              <a:t>में प्रथम अपीलीय प्राधिकार के पास अपील कर सकता है।</a:t>
            </a:r>
            <a:endParaRPr lang="en-US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b="1" dirty="0"/>
              <a:t>द्वितीय अपील:</a:t>
            </a:r>
            <a:r>
              <a:rPr lang="hi-IN" dirty="0"/>
              <a:t> प्रथम अपीलीय प्राधिकार के निर्णय के विरुद्ध </a:t>
            </a:r>
            <a:r>
              <a:rPr lang="hi-IN" b="1" dirty="0"/>
              <a:t>90 दिनों</a:t>
            </a:r>
            <a:r>
              <a:rPr lang="hi-IN" dirty="0"/>
              <a:t> के भीतर राज्य सूचना आयोग में द्वितीय अपील की जा सकती है।</a:t>
            </a:r>
            <a:endParaRPr lang="en-US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b="1" dirty="0"/>
              <a:t>द्वितीय अपील के लिए आवश्यक विवरण:</a:t>
            </a:r>
            <a:r>
              <a:rPr lang="hi-IN" dirty="0"/>
              <a:t> आवेदक का नाम-पता, </a:t>
            </a:r>
            <a:r>
              <a:rPr lang="en-IN" dirty="0"/>
              <a:t>PIO </a:t>
            </a:r>
            <a:r>
              <a:rPr lang="hi-IN" dirty="0"/>
              <a:t>का विवरण, संबंधित आदेश की प्रति, और अपील के आधार।</a:t>
            </a:r>
          </a:p>
        </p:txBody>
      </p:sp>
    </p:spTree>
    <p:extLst>
      <p:ext uri="{BB962C8B-B14F-4D97-AF65-F5344CB8AC3E}">
        <p14:creationId xmlns:p14="http://schemas.microsoft.com/office/powerpoint/2010/main" val="4048735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73E6C-EF0D-5625-AEB9-85E9E72DC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02DE63-44AA-3E37-A511-2E54638B9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7269" y="122704"/>
            <a:ext cx="9683231" cy="6242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शिकायत </a:t>
            </a:r>
            <a:r>
              <a:rPr kumimoji="0" lang="en-US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धारा </a:t>
            </a:r>
            <a:r>
              <a:rPr kumimoji="0" lang="en-US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18)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केंद्रीय या राज्य सूचना आयोग में शिकायत दर्ज की जा सकती है।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शिकायत के मुख्य आधार </a:t>
            </a:r>
            <a:r>
              <a:rPr kumimoji="0" lang="en-US" altLang="en-US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----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यदि लोक सूचना अधिकारी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(PIO) 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की नियुक्ति न होने के कारण आवेदन स्वीकार नहीं किया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यदि सूचना तक पहुँच से इंकार किया गया हो या निर्धारित समय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सीमा में उत्तर न मिला हो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यदि माँगा गया शुल्क अनुचित हो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यदि आवेदक को अपूर्ण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भ्रामक या मिथ्या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गलत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) 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सूचना दी गई हो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आयोग की शक्तियाँ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: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जाँच के दौरान आयोग को </a:t>
            </a:r>
            <a:r>
              <a:rPr kumimoji="0" lang="hi-IN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सिविल प्रक्रिया संहिता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1908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के तहत दीवानी न्यायालय की शक्तियाँ प्राप्त हैं ।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वह व्यक्तियों को सम्मन जारी कर सकता है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शपथ पत्र पर साक्ष्य ले सकता है और किसी भी लोक अभिलेख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(Record) 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की जाँच कर सकता है ।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प्रथम अपील </a:t>
            </a:r>
            <a:r>
              <a:rPr kumimoji="0" lang="en-US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धारा </a:t>
            </a:r>
            <a:r>
              <a:rPr kumimoji="0" lang="en-US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19-1)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i-I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यदि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30</a:t>
            </a:r>
            <a:r>
              <a:rPr kumimoji="0" lang="hi-I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दिनों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(PIO </a:t>
            </a:r>
            <a:r>
              <a:rPr kumimoji="0" lang="hi-I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के मामले में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) </a:t>
            </a:r>
            <a:r>
              <a:rPr kumimoji="0" lang="hi-I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या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35</a:t>
            </a:r>
            <a:r>
              <a:rPr kumimoji="0" lang="hi-I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दिनों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(APIO </a:t>
            </a:r>
            <a:r>
              <a:rPr kumimoji="0" lang="hi-I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के मामले में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) </a:t>
            </a:r>
            <a:r>
              <a:rPr kumimoji="0" lang="hi-I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के भीतर सूचना न मिले या प्राप्त निर्णय से आवेदक असंतुष्ट हो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तो वह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30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दिनों के भीतर</a:t>
            </a:r>
            <a:r>
              <a:rPr kumimoji="0" lang="hi-I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वरिष्ठ अधिकारी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</a:t>
            </a:r>
            <a:r>
              <a:rPr kumimoji="0" lang="hi-I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अपीलीय प्राधिकारी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) </a:t>
            </a:r>
            <a:r>
              <a:rPr kumimoji="0" lang="hi-I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के समक्ष अपील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अपील प्रपत्र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'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छ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' 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में दाखिल होगी और इसके लिए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10</a:t>
            </a:r>
            <a:r>
              <a:rPr kumimoji="0" lang="hi-IN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रुपये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का शुल्क देय है ।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150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DD5D1-6C06-0576-B28B-F781F26C5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EEBB01F-6849-BA6D-0286-25BE3B77C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0146" y="192603"/>
            <a:ext cx="9643680" cy="6211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1</a:t>
            </a:r>
            <a:r>
              <a:rPr kumimoji="0" lang="en-US" altLang="en-US" b="1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st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अपीलीय </a:t>
            </a:r>
            <a:r>
              <a:rPr kumimoji="0" lang="hi-I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प्राधिकारी को सामान्यतः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30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दिनों</a:t>
            </a:r>
            <a:r>
              <a:rPr kumimoji="0" lang="hi-I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के भीतर निर्णय देना होता है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जिसे विशेष परिस्थितियों में लिखित कारणों के साथ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45</a:t>
            </a:r>
            <a:r>
              <a:rPr kumimoji="0" lang="hi-I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दिनों</a:t>
            </a:r>
            <a:r>
              <a:rPr kumimoji="0" lang="hi-I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तक बढ़ाया जा सकता है ।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द्वितीय अपील </a:t>
            </a:r>
            <a:r>
              <a:rPr kumimoji="0" lang="en-US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धारा </a:t>
            </a:r>
            <a:r>
              <a:rPr kumimoji="0" lang="en-US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19-3)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i-IN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आधार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: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प्रथम अपील के निर्णय से असंतुष्ट होने पर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90</a:t>
            </a:r>
            <a:r>
              <a:rPr kumimoji="0" lang="hi-IN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दिनों के भीतर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राज्य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/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केंद्रीय सूचना आयोग में द्वितीय अपील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i-IN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प्रक्रिया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: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अपील के साथ आदेश की सत्यापित प्रति और आवश्यक दस्तावेज संलग्न करने होते हैं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i-IN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आयोग का निर्णय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:</a:t>
            </a:r>
            <a:r>
              <a:rPr kumimoji="0" lang="hi-I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आयोग का निर्णय बाध्यकारी होता है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i-IN" altLang="en-US" sz="2000" b="1" u="sng" dirty="0">
                <a:latin typeface="Arial" panose="020B0604020202020204" pitchFamily="34" charset="0"/>
              </a:rPr>
              <a:t>दंडात्मक कार्रवाई और क्षतिपूर्ति</a:t>
            </a:r>
            <a:r>
              <a:rPr lang="en-US" altLang="en-US" sz="2000" b="1" u="sng" dirty="0">
                <a:latin typeface="Arial" panose="020B0604020202020204" pitchFamily="34" charset="0"/>
              </a:rPr>
              <a:t> </a:t>
            </a:r>
            <a:r>
              <a:rPr kumimoji="0" lang="en-US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hi-IN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धारा </a:t>
            </a:r>
            <a:r>
              <a:rPr lang="en-US" altLang="en-US" sz="2000" b="1" u="sng" dirty="0">
                <a:latin typeface="Arial" panose="020B0604020202020204" pitchFamily="34" charset="0"/>
                <a:cs typeface="Mangal" panose="02040503050203030202" pitchFamily="18" charset="0"/>
              </a:rPr>
              <a:t>20</a:t>
            </a:r>
            <a:r>
              <a:rPr kumimoji="0" lang="en-US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endParaRPr lang="en-US" altLang="en-US" b="1" u="sng" dirty="0">
              <a:latin typeface="Arial" panose="020B0604020202020204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" b="1" u="sng" dirty="0">
              <a:latin typeface="Arial" panose="020B0604020202020204" pitchFamily="34" charset="0"/>
            </a:endParaRPr>
          </a:p>
          <a:p>
            <a:pPr lvl="0" algn="just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b="1" dirty="0">
                <a:latin typeface="Arial" panose="020B0604020202020204" pitchFamily="34" charset="0"/>
              </a:rPr>
              <a:t>आर्थिक दंड </a:t>
            </a:r>
            <a:r>
              <a:rPr lang="en-US" altLang="en-US" b="1" dirty="0">
                <a:latin typeface="Arial" panose="020B0604020202020204" pitchFamily="34" charset="0"/>
                <a:cs typeface="Mangal" panose="02040503050203030202" pitchFamily="18" charset="0"/>
              </a:rPr>
              <a:t>(</a:t>
            </a:r>
            <a:r>
              <a:rPr lang="hi-IN" altLang="en-US" b="1" dirty="0">
                <a:latin typeface="Arial" panose="020B0604020202020204" pitchFamily="34" charset="0"/>
              </a:rPr>
              <a:t>धारा </a:t>
            </a:r>
            <a:r>
              <a:rPr lang="en-US" altLang="en-US" b="1" dirty="0">
                <a:latin typeface="Arial" panose="020B0604020202020204" pitchFamily="34" charset="0"/>
                <a:cs typeface="Mangal" panose="02040503050203030202" pitchFamily="18" charset="0"/>
              </a:rPr>
              <a:t>20-1):</a:t>
            </a:r>
            <a:r>
              <a:rPr lang="hi-IN" altLang="en-US" dirty="0">
                <a:latin typeface="Arial" panose="020B0604020202020204" pitchFamily="34" charset="0"/>
              </a:rPr>
              <a:t> यदि लोक सूचना अधिकारी जानबूझकर सूचना में बाधा डालता है या गलत सूचना देता है</a:t>
            </a:r>
            <a:r>
              <a:rPr lang="en-US" altLang="en-US" dirty="0"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lang="hi-IN" altLang="en-US" dirty="0">
                <a:latin typeface="Arial" panose="020B0604020202020204" pitchFamily="34" charset="0"/>
              </a:rPr>
              <a:t>तो आयोग उस पर </a:t>
            </a:r>
            <a:r>
              <a:rPr lang="en-US" altLang="en-US" b="1" dirty="0">
                <a:latin typeface="Arial" panose="020B0604020202020204" pitchFamily="34" charset="0"/>
              </a:rPr>
              <a:t>25,000</a:t>
            </a:r>
            <a:r>
              <a:rPr lang="hi-IN" altLang="en-US" b="1" dirty="0">
                <a:latin typeface="Arial" panose="020B0604020202020204" pitchFamily="34" charset="0"/>
              </a:rPr>
              <a:t> रुपये तक का जुर्माना</a:t>
            </a:r>
            <a:r>
              <a:rPr lang="hi-IN" altLang="en-US" dirty="0">
                <a:latin typeface="Arial" panose="020B0604020202020204" pitchFamily="34" charset="0"/>
              </a:rPr>
              <a:t> लगा सकता है ।</a:t>
            </a:r>
            <a:endParaRPr lang="en-US" altLang="en-US" dirty="0">
              <a:latin typeface="Arial" panose="020B0604020202020204" pitchFamily="34" charset="0"/>
            </a:endParaRPr>
          </a:p>
          <a:p>
            <a:pPr lvl="0" algn="just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400" dirty="0">
              <a:latin typeface="Arial" panose="020B0604020202020204" pitchFamily="34" charset="0"/>
            </a:endParaRPr>
          </a:p>
          <a:p>
            <a:pPr lvl="0" algn="just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b="1" dirty="0">
                <a:latin typeface="Arial" panose="020B0604020202020204" pitchFamily="34" charset="0"/>
              </a:rPr>
              <a:t>विभागीय कार्रवाई </a:t>
            </a:r>
            <a:r>
              <a:rPr lang="en-US" altLang="en-US" b="1" dirty="0">
                <a:latin typeface="Arial" panose="020B0604020202020204" pitchFamily="34" charset="0"/>
                <a:cs typeface="Mangal" panose="02040503050203030202" pitchFamily="18" charset="0"/>
              </a:rPr>
              <a:t>(</a:t>
            </a:r>
            <a:r>
              <a:rPr lang="hi-IN" altLang="en-US" b="1" dirty="0">
                <a:latin typeface="Arial" panose="020B0604020202020204" pitchFamily="34" charset="0"/>
              </a:rPr>
              <a:t>धारा </a:t>
            </a:r>
            <a:r>
              <a:rPr lang="en-US" altLang="en-US" b="1" dirty="0">
                <a:latin typeface="Arial" panose="020B0604020202020204" pitchFamily="34" charset="0"/>
                <a:cs typeface="Mangal" panose="02040503050203030202" pitchFamily="18" charset="0"/>
              </a:rPr>
              <a:t>20-2):</a:t>
            </a:r>
            <a:r>
              <a:rPr lang="hi-IN" altLang="en-US" dirty="0">
                <a:latin typeface="Arial" panose="020B0604020202020204" pitchFamily="34" charset="0"/>
              </a:rPr>
              <a:t> आयोग दोषी अधिकारी के विरुद्ध विभागीय कार्रवाई की अनुशंसा भी कर सकता है ।</a:t>
            </a:r>
            <a:endParaRPr lang="en-US" altLang="en-US" dirty="0">
              <a:latin typeface="Arial" panose="020B0604020202020204" pitchFamily="34" charset="0"/>
            </a:endParaRPr>
          </a:p>
          <a:p>
            <a:pPr lvl="0" algn="just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200" dirty="0">
              <a:latin typeface="Arial" panose="020B0604020202020204" pitchFamily="34" charset="0"/>
            </a:endParaRPr>
          </a:p>
          <a:p>
            <a:pPr lvl="0" algn="just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b="1" dirty="0">
                <a:latin typeface="Arial" panose="020B0604020202020204" pitchFamily="34" charset="0"/>
              </a:rPr>
              <a:t>क्षतिपूर्ति </a:t>
            </a:r>
            <a:r>
              <a:rPr lang="en-US" altLang="en-US" b="1" dirty="0">
                <a:latin typeface="Arial" panose="020B0604020202020204" pitchFamily="34" charset="0"/>
                <a:cs typeface="Mangal" panose="02040503050203030202" pitchFamily="18" charset="0"/>
              </a:rPr>
              <a:t>(</a:t>
            </a:r>
            <a:r>
              <a:rPr lang="hi-IN" altLang="en-US" b="1" dirty="0">
                <a:latin typeface="Arial" panose="020B0604020202020204" pitchFamily="34" charset="0"/>
              </a:rPr>
              <a:t>धारा </a:t>
            </a:r>
            <a:r>
              <a:rPr lang="en-US" altLang="en-US" b="1" dirty="0">
                <a:latin typeface="Arial" panose="020B0604020202020204" pitchFamily="34" charset="0"/>
                <a:cs typeface="Mangal" panose="02040503050203030202" pitchFamily="18" charset="0"/>
              </a:rPr>
              <a:t>19-8-b):</a:t>
            </a:r>
            <a:r>
              <a:rPr lang="hi-IN" altLang="en-US" dirty="0">
                <a:latin typeface="Arial" panose="020B0604020202020204" pitchFamily="34" charset="0"/>
              </a:rPr>
              <a:t> आवेदक को हुई क्षति के लिए आयोग लोक प्राधिकार को क्षतिपूर्ति </a:t>
            </a:r>
            <a:r>
              <a:rPr lang="en-US" altLang="en-US" dirty="0">
                <a:latin typeface="Arial" panose="020B0604020202020204" pitchFamily="34" charset="0"/>
                <a:cs typeface="Mangal" panose="02040503050203030202" pitchFamily="18" charset="0"/>
              </a:rPr>
              <a:t>(Compensation) </a:t>
            </a:r>
            <a:r>
              <a:rPr lang="hi-IN" altLang="en-US" dirty="0">
                <a:latin typeface="Arial" panose="020B0604020202020204" pitchFamily="34" charset="0"/>
              </a:rPr>
              <a:t>देने का आदेश दे सकता है ।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326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91274CD-5D59-2552-E3C5-99270480E35D}"/>
              </a:ext>
            </a:extLst>
          </p:cNvPr>
          <p:cNvSpPr txBox="1"/>
          <p:nvPr/>
        </p:nvSpPr>
        <p:spPr>
          <a:xfrm>
            <a:off x="2339652" y="2455325"/>
            <a:ext cx="89037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u="sng" kern="100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egRoiw.kZ</a:t>
            </a:r>
            <a:r>
              <a:rPr lang="en-US" sz="6000" b="1" u="sng" kern="100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000" b="1" u="sng" kern="100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U;k</a:t>
            </a:r>
            <a:r>
              <a:rPr lang="en-US" sz="6000" b="1" u="sng" kern="100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;&amp;</a:t>
            </a:r>
            <a:r>
              <a:rPr lang="en-US" sz="6000" b="1" u="sng" kern="100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fu.kZ</a:t>
            </a:r>
            <a:r>
              <a:rPr lang="en-US" sz="6000" b="1" u="sng" kern="100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</a:t>
            </a:r>
            <a:r>
              <a:rPr lang="en-US" sz="6000" b="1" u="sng" kern="100" dirty="0"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,</a:t>
            </a:r>
            <a:r>
              <a:rPr lang="en-US" sz="6000" b="1" u="sng" kern="100" dirty="0" err="1"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oa</a:t>
            </a:r>
            <a:r>
              <a:rPr lang="en-US" sz="6000" b="1" u="sng" kern="100" dirty="0"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000" b="1" u="sng" kern="100" dirty="0" err="1"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okn</a:t>
            </a:r>
            <a:r>
              <a:rPr lang="en-US" sz="6000" b="1" u="sng" kern="100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118789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C1F3B07-20E1-486C-C88A-3538BC0E691B}"/>
              </a:ext>
            </a:extLst>
          </p:cNvPr>
          <p:cNvSpPr txBox="1"/>
          <p:nvPr/>
        </p:nvSpPr>
        <p:spPr>
          <a:xfrm>
            <a:off x="1243888" y="0"/>
            <a:ext cx="10252787" cy="6345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800" b="1" u="sng" dirty="0" err="1"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800" b="1" u="sng" dirty="0"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800" b="1" u="sng" dirty="0" err="1"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800" b="1" u="sng" dirty="0"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800" b="1" u="sng" dirty="0" err="1"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rgr</a:t>
            </a:r>
            <a:r>
              <a:rPr lang="es-EC" sz="2800" b="1" u="sng" dirty="0"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800" b="1" u="sng" dirty="0" err="1"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ns</a:t>
            </a:r>
            <a:r>
              <a:rPr lang="es-EC" sz="2800" b="1" u="sng" dirty="0"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800" b="1" u="sng" dirty="0" err="1"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fo"k;ksa</a:t>
            </a:r>
            <a:r>
              <a:rPr lang="es-EC" sz="2800" b="1" u="sng" dirty="0"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800" b="1" u="sng" dirty="0" err="1"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ij</a:t>
            </a:r>
            <a:r>
              <a:rPr lang="es-EC" sz="2800" b="1" u="sng" dirty="0"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800" b="1" u="sng" dirty="0" err="1"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U;k</a:t>
            </a:r>
            <a:r>
              <a:rPr lang="es-EC" sz="2800" b="1" u="sng" dirty="0"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800" b="1" u="sng" dirty="0" err="1"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fu.kZ</a:t>
            </a:r>
            <a:r>
              <a:rPr lang="es-EC" sz="2800" b="1" u="sng" dirty="0"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</a:t>
            </a:r>
            <a:endParaRPr lang="es-EC" sz="2800" b="1" u="sng" dirty="0">
              <a:effectLst/>
              <a:latin typeface="Kruti Dev 010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3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1-	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lafpdk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fVIif.k;k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¡]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izdVu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eqDr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rFkk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ukxfjdksa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igw¡p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ksX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gSA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300" b="1" u="sng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45720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lR;iky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TCIL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2006]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vfHkys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kksa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rgr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lafpdk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fn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kkus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ekeyk½</a:t>
            </a:r>
            <a:endParaRPr lang="en-US" sz="23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3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2-	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dkfeZd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,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oa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izf’k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k.k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foHkkx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¼</a:t>
            </a:r>
            <a:r>
              <a:rPr lang="en-US" sz="23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DOPT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½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Hkkjr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ljdkj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csclkbZV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ij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Hkzked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izdkf’kr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djus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fo:)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uksfVl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300" b="1" u="sng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457200" algn="just">
              <a:spcBef>
                <a:spcPts val="600"/>
              </a:spcBef>
              <a:spcAft>
                <a:spcPts val="600"/>
              </a:spcAft>
            </a:pP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</a:t>
            </a:r>
            <a:r>
              <a:rPr lang="en-US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vihy&amp;I;kjsyky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oekZ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jsy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ea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=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ky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;]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lafpdk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fVIi.kh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miyC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krk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2006½</a:t>
            </a:r>
            <a:endParaRPr lang="en-US" sz="23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3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3-	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thou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,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oa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Lora=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rk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ij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[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krjk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ns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krs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gq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iznku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djuk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mfpr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¼i~FDdj.k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fl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)kar½</a:t>
            </a:r>
            <a:endParaRPr lang="en-US" sz="2300" b="1" u="sng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45720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</a:t>
            </a:r>
            <a:r>
              <a:rPr lang="en-US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jkefd’kksj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izlkn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DOPT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v/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khu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CAT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fu;qfDr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2007½</a:t>
            </a:r>
            <a:endParaRPr lang="en-US" sz="23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3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4-	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vfHkys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kksa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laj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k.k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/k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ckn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rRlaca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nsus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bUdkj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djuk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tk;tA</a:t>
            </a:r>
            <a:r>
              <a:rPr lang="es-EC" sz="23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300" b="1" u="sng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45720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</a:t>
            </a:r>
            <a:r>
              <a:rPr lang="en-US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&amp;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xqjcpu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flag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lsuk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eq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[;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ky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;] 2006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Vªk;y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vfHkys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[k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miyC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krk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3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3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ekeyk½</a:t>
            </a:r>
            <a:endParaRPr lang="en-US" sz="23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992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8DA393-290B-813C-CA02-061D0FCEB9A0}"/>
              </a:ext>
            </a:extLst>
          </p:cNvPr>
          <p:cNvSpPr txBox="1"/>
          <p:nvPr/>
        </p:nvSpPr>
        <p:spPr>
          <a:xfrm>
            <a:off x="1751630" y="227921"/>
            <a:ext cx="9771482" cy="5825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5-	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vLi"V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vkosnu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laKku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fy;k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ldrk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gSA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2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</a:t>
            </a:r>
            <a:r>
              <a:rPr lang="en-US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,l0ds0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jaxk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Content Corporation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2007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lEiw.kZ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Mkd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iaft;ksa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fujh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k.k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ekax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ekeyk½</a:t>
            </a:r>
          </a:p>
          <a:p>
            <a:pPr marL="0" marR="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6-	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vkosnd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bPNkuqdwy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:i esa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l`tu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djuk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fu;e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laxr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ughaA</a:t>
            </a:r>
            <a:endParaRPr lang="en-US" sz="22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</a:t>
            </a:r>
            <a:r>
              <a:rPr lang="en-US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ch,p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fojs’k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dsujk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cSad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2006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fuekZ.kk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khu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dk;Z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ckjs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dfri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lwpukvksa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ekax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laosndksa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ckjs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tkudkjh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PAN No.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lfgr½</a:t>
            </a:r>
            <a:endParaRPr lang="en-US" sz="2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</a:t>
            </a:r>
            <a:r>
              <a:rPr lang="en-US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ljothr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fnYyh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fodkl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izkf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kdkj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dk;kZy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ewy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vfHkys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fujh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{k.k½</a:t>
            </a:r>
          </a:p>
          <a:p>
            <a:pPr marL="0" marR="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7-	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ftl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:i esa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myC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/k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mlh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:i esa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okafNr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miyC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/k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djkus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nkf;ROkA</a:t>
            </a:r>
            <a:endParaRPr lang="en-US" sz="22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CIC</a:t>
            </a:r>
            <a:r>
              <a:rPr lang="en-US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ds0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lseykuh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U;w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bafM;k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,’;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ksjsa’k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dEIkuh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cEcbZ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vuko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’;d :i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le; ,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lalk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ku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cokZnh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cpus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gsrqa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fujh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k.k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ekeyk½</a:t>
            </a:r>
            <a:endParaRPr lang="en-US" sz="2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682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6461EE-72BE-D6AD-9A32-BEE23C36C7DD}"/>
              </a:ext>
            </a:extLst>
          </p:cNvPr>
          <p:cNvSpPr txBox="1"/>
          <p:nvPr/>
        </p:nvSpPr>
        <p:spPr>
          <a:xfrm>
            <a:off x="1918607" y="387961"/>
            <a:ext cx="9349468" cy="5795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8-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Hkfo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"; esa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tkusokyh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dkjZokbZ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ckjs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ekax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fu;ekuqdwy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ughaA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</a:t>
            </a:r>
            <a:r>
              <a:rPr lang="en-US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jfo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dqekj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KAFI 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caxykSj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2006 esa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vuq’kklfud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dkjZokbZ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laaca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ekeyk½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9-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fgUnh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Hkk"kk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vuqokn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dj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nsus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funs’kA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t;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dqekj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tSu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fnYyh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fodkl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izkf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kdj.k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2006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vuqokn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djus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ekeyk½</a:t>
            </a:r>
          </a:p>
          <a:p>
            <a:pPr marL="0" marR="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10-	</a:t>
            </a:r>
            <a:r>
              <a:rPr lang="en-US" sz="24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PIO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mldk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vfHker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Li"Vhdj.k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,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O;k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[;k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ekax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djuk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vf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kdkj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jktho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xqIrk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fons’k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O;kikj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dk;Zy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;] 2006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fu;kZr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ykHk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olwyh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LIk"Vhdj.k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ekax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ekeyk½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509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60AA1F-A095-1FB9-85D0-AA4B363B3469}"/>
              </a:ext>
            </a:extLst>
          </p:cNvPr>
          <p:cNvSpPr txBox="1"/>
          <p:nvPr/>
        </p:nvSpPr>
        <p:spPr>
          <a:xfrm>
            <a:off x="1597024" y="325968"/>
            <a:ext cx="10156825" cy="5795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11-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vfHkysf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[kr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earO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ekax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mfpr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ij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iz’ukoyh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:i esa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ekax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gd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G.M.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pkSgku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eq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vk;qDr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vgenkckn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lafpdk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yksd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lsod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vafdr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eaRo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,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O;fDrxr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ekeyk½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1</a:t>
            </a:r>
            <a:r>
              <a:rPr lang="es-EC" sz="2400" b="1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2</a:t>
            </a: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gkW@uk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iwNs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x;s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iz’u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lwpuk@tYn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dkuwuh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vkSfpR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ughaA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AX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thou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Excise &amp; Custom 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deh’uj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xqtjkr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2006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osru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Hkqxrku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,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vodk’k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Lohd`fr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laaca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ekeyk½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13-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D;ksa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dc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D;k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vkfn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iz’uksa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mÙkj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:i esa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nsus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/;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rk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ughaA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Mh0oh0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jko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n-US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fof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/k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foHkkx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2006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lkexzh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:i esa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miyC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krk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iz’u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iwNus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ekeyk½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080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80647E9-92B9-F847-F123-27673343244B}"/>
              </a:ext>
            </a:extLst>
          </p:cNvPr>
          <p:cNvSpPr txBox="1"/>
          <p:nvPr/>
        </p:nvSpPr>
        <p:spPr>
          <a:xfrm>
            <a:off x="1762124" y="435416"/>
            <a:ext cx="9534525" cy="5628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14-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vf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kfu;e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O;fDrxr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earO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;@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nsus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izko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ughaA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G.P.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iFkjkos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UPSC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2006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vius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fo:)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lapkfyr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vuq’kklfud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dkjZokbZ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ekeyk½</a:t>
            </a:r>
          </a:p>
          <a:p>
            <a:pPr marL="0" marR="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1</a:t>
            </a:r>
            <a:r>
              <a:rPr lang="es-EC" sz="2400" b="1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5</a:t>
            </a: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fufeZr@fuekZ.kk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dk;ksZa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lacaf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/kr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lkefxz;ksa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uewusA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B.P.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JhokLro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fnYyh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uxj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fuxe½ ;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kstukvksa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izkDdyu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,e0ch0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vkfn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laaca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ekeys½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16-	</a:t>
            </a:r>
            <a:r>
              <a:rPr lang="en-US" sz="24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RTI Act 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esa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ukxfjd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izkIr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djus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vf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kdkj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fdlh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O;fDr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lewg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laca/k ;k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dEIkuh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vkfn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bUnj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xzksoj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jsy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=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;] 2006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dEiuh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funs’kd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gSfl;r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ekuk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ugha½ 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567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95AC1B-BBB6-5B2B-53CD-3CF0C6EF279C}"/>
              </a:ext>
            </a:extLst>
          </p:cNvPr>
          <p:cNvSpPr txBox="1"/>
          <p:nvPr/>
        </p:nvSpPr>
        <p:spPr>
          <a:xfrm>
            <a:off x="1533523" y="542925"/>
            <a:ext cx="10229851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 algn="ctr"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17-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ljdkjh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dehZ@ukxfjd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gksus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ukrs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vkosnu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PIO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Hkst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ldrk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lqjs’k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dqekj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</a:t>
            </a:r>
            <a:r>
              <a:rPr lang="en-US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ukxiqj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nf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k.k&amp;iwohZ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jsYos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v/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khd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osru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Hkqxrku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olwyh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laca/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ekeys½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18-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dksb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QeZ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RTI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vf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kfu;e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ykHkFkhZ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gks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ldrkA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?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kjsok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Company</a:t>
            </a:r>
            <a:r>
              <a:rPr lang="en-US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I.C.A.I.</a:t>
            </a:r>
            <a:r>
              <a:rPr lang="en-US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esa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O;fDrxr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vkosnu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2007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lefiZr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djus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ekeyk½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 algn="ctr"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19</a:t>
            </a: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dk;kZy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esa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Lor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% la/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kkfjr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csolkbZV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fujarj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v|ru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j[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kus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funs’kA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IC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eukst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dejk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HPCL 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esa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isVªksy@fMty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frfFkokj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nSfud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vkoaVu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foØ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vkfn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xksiuh;rk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C;kSjk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laca/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2006½</a:t>
            </a:r>
          </a:p>
          <a:p>
            <a:pPr marL="457200" marR="0" indent="-457200" algn="ctr"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20-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vfHkys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[k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izca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pqLrh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ykus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funs’kA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IC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kjeohj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flag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</a:t>
            </a:r>
            <a:r>
              <a:rPr lang="en-US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iatkc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fo’ofo|ky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esa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fof’k"V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in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vH;kfFkZ;ksa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p;u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gsrq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RkS;kj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2006½</a:t>
            </a:r>
          </a:p>
        </p:txBody>
      </p:sp>
    </p:spTree>
    <p:extLst>
      <p:ext uri="{BB962C8B-B14F-4D97-AF65-F5344CB8AC3E}">
        <p14:creationId xmlns:p14="http://schemas.microsoft.com/office/powerpoint/2010/main" val="15131833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40DE79C-6D94-B268-13A6-8DDA6EDFA3BA}"/>
              </a:ext>
            </a:extLst>
          </p:cNvPr>
          <p:cNvSpPr txBox="1"/>
          <p:nvPr/>
        </p:nvSpPr>
        <p:spPr>
          <a:xfrm>
            <a:off x="1612900" y="432241"/>
            <a:ext cx="10160000" cy="5599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21-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vkosnu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fu"iknu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ftl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vf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kdkjh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lgk;rk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ekWaxh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tkrh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og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Deemed PIO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gksxkA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eqTtcqjgeku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Coal Field Limited 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Nrhlx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&lt;+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ekus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x,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yksd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lsod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egkizca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kd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P&amp;P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½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foyEc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gsrq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ftEesnkj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ekeus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laca/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2006½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22-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lgk;d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,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prqFkZoxhZ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dehZ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mij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dehZ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ftldh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lgk;rk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ekWxh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xbZ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gks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RTI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rgr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inkf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kdkjh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le&gt;s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tk,sxsaA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uhjt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dqekj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|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vkiwfrZ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foHkkx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fnYyh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xjhc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izek.k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i=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ekWXk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laca/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2006½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23-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eq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[;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=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h@ea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=h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dk;kZy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Hkh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yksd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izkf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kdkj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Js.kh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esaA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CIC-A-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</a:t>
            </a:r>
            <a:r>
              <a:rPr lang="es-EC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S.P.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xqIrk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fnYyh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ljdkj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RTI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dk;Z’kkyk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forfjr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iqLrdk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=h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dk;kZy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gsrq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PIO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@vihyh;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izkf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kdkj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ukfer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u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djus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laca/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2006½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974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73CC99-9BA8-0983-AA52-C84CB90A96FC}"/>
              </a:ext>
            </a:extLst>
          </p:cNvPr>
          <p:cNvSpPr txBox="1"/>
          <p:nvPr/>
        </p:nvSpPr>
        <p:spPr>
          <a:xfrm>
            <a:off x="1476374" y="257218"/>
            <a:ext cx="10239375" cy="6108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24-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vkosnu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fy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, u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rks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fdlh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izi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=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vkSj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dkj.k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mYys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[k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djuk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vko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’;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dA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CIC-A-2006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Smt. Madhu </a:t>
            </a: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Bhaduri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Vs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fnYyh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fodkl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izkf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kdj.k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dksyh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fnYyh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fodkl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izkf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kdj.k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fcuk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Type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lkns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dkxt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vkosnu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rFkk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dkj.k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mYys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[k u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djus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,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,d ¶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ySV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[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kjhnkjh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fofgr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izfØ;k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ekWXk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laca/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ekeyk½</a:t>
            </a:r>
          </a:p>
          <a:p>
            <a:pPr marL="457200" marR="0" indent="-45720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2</a:t>
            </a:r>
            <a:r>
              <a:rPr lang="es-EC" sz="2400" b="1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5</a:t>
            </a: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fofgr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vkosnu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'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kqYd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fcuk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vkosnu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;k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fopkj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fd;k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ldrkA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CIC-A-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xhrk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nsou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oekZ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uxj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fodkl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=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;] ;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kstukvksa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laca/k esa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ekWaxh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r;’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kqnk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vof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/k esa '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kqYd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Hkwxrku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djus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laca/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2006½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26-	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le;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lhek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vUnj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nsus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ij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vkosnd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foyac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{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kfriwfrZ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gdnkjA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CIC-A-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xhrk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oekZ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uxj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fodkl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foHkkx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fnYyh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efyu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oLrh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lkQkbZ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laca/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nsjh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2007½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327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FF0553-C257-A9EB-AA0C-01ED90ED24DB}"/>
              </a:ext>
            </a:extLst>
          </p:cNvPr>
          <p:cNvSpPr txBox="1"/>
          <p:nvPr/>
        </p:nvSpPr>
        <p:spPr>
          <a:xfrm>
            <a:off x="1943099" y="662986"/>
            <a:ext cx="9801225" cy="4933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27-	</a:t>
            </a:r>
            <a:r>
              <a:rPr lang="en-US" sz="24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BPL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vkosnu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fu%’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kqYd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ij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lqfuf’pr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gksuk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lwpukFkhZ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Proxy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CIC-A-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'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kek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ijohu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BPL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½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ekuokf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kdkj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vk;ksx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uhfr;ksa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tkudkjh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gsrq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Hkkjh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'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kqYd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ekWxus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laca/k esa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2007½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28-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lkekU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thou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O;rhr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dj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jgs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rFkk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lkekU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dÙkZO;ksa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fuokZg~u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dj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jgs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ljdkjh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inkf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kdkjh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thou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,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Lora=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rk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[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krjk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CIC-A-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R.C. 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'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kyk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DG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lrZdrk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,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fuxjkuh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dsUnzh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mRikn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,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lhek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'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kqYd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foÙk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=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}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kjk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ikfjr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vkns’k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lacaf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/kr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lafpdkvksa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48 ?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kaVs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fujh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k.k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djus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2007½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4456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8C4A32-99F1-7E9F-C7DF-F4FCB6683692}"/>
              </a:ext>
            </a:extLst>
          </p:cNvPr>
          <p:cNvSpPr txBox="1"/>
          <p:nvPr/>
        </p:nvSpPr>
        <p:spPr>
          <a:xfrm>
            <a:off x="1520824" y="0"/>
            <a:ext cx="10052051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algn="ctr">
              <a:spcBef>
                <a:spcPts val="600"/>
              </a:spcBef>
              <a:spcAft>
                <a:spcPts val="600"/>
              </a:spcAft>
            </a:pPr>
            <a:r>
              <a:rPr lang="es-EC" sz="4000" b="1" u="sng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Lkwpuk</a:t>
            </a:r>
            <a:r>
              <a:rPr lang="es-EC" sz="4000" b="1" u="sng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4000" b="1" u="sng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4000" b="1" u="sng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4000" b="1" u="sng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izdVu</a:t>
            </a:r>
            <a:r>
              <a:rPr lang="es-EC" sz="4000" b="1" u="sng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4000" b="1" u="sng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</a:t>
            </a:r>
            <a:r>
              <a:rPr lang="es-EC" sz="4000" b="1" u="sng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4000" b="1" u="sng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NwV</a:t>
            </a:r>
            <a:endParaRPr lang="en-US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 algn="ctr"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1-	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oknh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vuqla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kku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lacaf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/kr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iznku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ldrh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gSA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2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CIC-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jfoUnz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dqekj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fnYyh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iqfyl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dfe’uj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,d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eqdnesa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iqfyl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vuqla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kku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laca/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ekWx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2006½</a:t>
            </a:r>
            <a:endParaRPr lang="en-US" sz="2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 algn="ctr"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2-	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vkosnd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viuh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iq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=h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jgL;e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ifjfLFkfr;ksa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e`R;q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lacaf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/kr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iqfyl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vuqla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kku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okafNr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nh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ldrh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gSA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2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CIC-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eaxrks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jke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vk;qDr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fnYyh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iqfyl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ihfM+r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ifjokj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nsus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vuqla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kku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cjkcj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[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kM+h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gksxh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cfYd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ifjokj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lg;ksx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fey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ldrk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2006½</a:t>
            </a:r>
            <a:endParaRPr lang="en-US" sz="2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 algn="ctr"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3-	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U;k;y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esa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fopkjk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khu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izdVu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ksX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ughaA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2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CIC-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v’kksd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vxzoky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jktLo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foHkkx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vius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fo:)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pyk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, x,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vfHk;kstu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lacaf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/kr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lafpdkvksa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izekf.kr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izfr;ksa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ekax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laca/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ekeyk½</a:t>
            </a:r>
          </a:p>
          <a:p>
            <a:pPr marL="457200" marR="0" indent="-457200" algn="ctr"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4-	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U;k;y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esa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fopkjk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khu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fn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fuf"k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) u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fd;k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gks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izdVu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ksX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gSA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2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CIC-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oh0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efu;ku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Mkd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foHkkx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lsokdky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izksUufr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oafpr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fd;k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tkus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CAT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fopkjk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khu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gSA½</a:t>
            </a:r>
            <a:endParaRPr lang="en-US" sz="2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396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442B0D9-3254-B3CC-3E05-EB3A23363A97}"/>
              </a:ext>
            </a:extLst>
          </p:cNvPr>
          <p:cNvSpPr txBox="1"/>
          <p:nvPr/>
        </p:nvSpPr>
        <p:spPr>
          <a:xfrm>
            <a:off x="1879600" y="643622"/>
            <a:ext cx="9709150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 algn="ctr"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5-	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fuxjkuh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tkWap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ifj.kke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vihydÙkkZ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izdVu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ksX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gSA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2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CIC-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2006 &amp; ds0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jkt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fnYyh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iqfyl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vius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fo:)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fuxjkuh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tkWp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izfrosnu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ekaWx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xksifu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Hkkx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NksM+dj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tkWap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ifj.kke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miyC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/k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djkus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laca/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ekeyk½</a:t>
            </a:r>
          </a:p>
          <a:p>
            <a:pPr marL="457200" marR="0" indent="-457200" algn="ctr"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6-	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Hkz"Vkpkj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tkjh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foHkkxh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tkWap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lacf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/kr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ughaA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2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2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CIC-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2007 &amp;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losZ’k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dkS’ky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FCI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foHkkxh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tkWapdh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iw.kZrk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gksus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dfri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nLrkostksa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miyC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/k u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djkus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ekeyk½</a:t>
            </a:r>
          </a:p>
          <a:p>
            <a:pPr marL="457200" marR="0" indent="-457200" algn="just"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7-	</a:t>
            </a:r>
            <a:r>
              <a:rPr lang="es-EC" sz="2200" b="1" u="sng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foHkkxh</a:t>
            </a:r>
            <a:r>
              <a:rPr lang="es-EC" sz="2200" b="1" u="sng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200" b="1" u="sng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tkWp</a:t>
            </a:r>
            <a:r>
              <a:rPr lang="es-EC" sz="2200" b="1" u="sng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</a:t>
            </a:r>
            <a:r>
              <a:rPr lang="es-EC" sz="2200" b="1" u="sng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lacaf</a:t>
            </a:r>
            <a:r>
              <a:rPr lang="es-EC" sz="2200" b="1" u="sng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/kr </a:t>
            </a:r>
            <a:r>
              <a:rPr lang="es-EC" sz="2200" b="1" u="sng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izfrosnu</a:t>
            </a:r>
            <a:r>
              <a:rPr lang="es-EC" sz="2200" b="1" u="sng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u="sng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laxr</a:t>
            </a:r>
            <a:r>
              <a:rPr lang="es-EC" sz="2200" b="1" u="sng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200" b="1" u="sng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vfiykFkhZ</a:t>
            </a:r>
            <a:r>
              <a:rPr lang="es-EC" sz="2200" b="1" u="sng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200" b="1" u="sng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ns</a:t>
            </a:r>
            <a:r>
              <a:rPr lang="es-EC" sz="2200" b="1" u="sng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200" b="1" u="sng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gSA</a:t>
            </a:r>
            <a:r>
              <a:rPr lang="es-EC" sz="2200" b="1" u="sng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2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CIC-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ukgj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flag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fnYyh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iqfyl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vius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fo:)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yxk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, x,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vkjksi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foHkkxh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tkWap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xokgksa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uke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NksM+dj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vU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izfrosnu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mYya?ku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djkus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2007½</a:t>
            </a:r>
          </a:p>
          <a:p>
            <a:pPr marL="457200" marR="0" indent="-457200" algn="ctr"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8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-	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vU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ekeyksa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HkkWafr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fuxjkuh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dsl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jsdkMZ&amp;lwpuk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Js.kh </a:t>
            </a:r>
            <a:r>
              <a:rPr lang="es-EC" sz="2200" b="1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esaA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CIC-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K.C.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vxzoky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f’k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funs’kky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;]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fnYyh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ljdkj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ftlesa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CBI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tkWp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lacaf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/kr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nLrkost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i`Fd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dj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lafpdk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rRlaca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dk;kZy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fVIif.k;kWa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,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i=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kpkj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Hkkx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miyC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/k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djk;s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tkus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2006½</a:t>
            </a:r>
          </a:p>
        </p:txBody>
      </p:sp>
    </p:spTree>
    <p:extLst>
      <p:ext uri="{BB962C8B-B14F-4D97-AF65-F5344CB8AC3E}">
        <p14:creationId xmlns:p14="http://schemas.microsoft.com/office/powerpoint/2010/main" val="13022056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930D9E5-B88B-647E-1D12-D8F026A2028D}"/>
              </a:ext>
            </a:extLst>
          </p:cNvPr>
          <p:cNvSpPr txBox="1"/>
          <p:nvPr/>
        </p:nvSpPr>
        <p:spPr>
          <a:xfrm>
            <a:off x="1746251" y="431202"/>
            <a:ext cx="9702800" cy="5671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solidFill>
                  <a:srgbClr val="0070C0"/>
                </a:solidFill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9</a:t>
            </a: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-	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Ukxfjdksa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viuh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f’kdk;rksa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ij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xbZ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tkaWp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ifj.kke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voxr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gksus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vf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kdkj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gSA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2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CIC-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deys’k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yky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NTPC 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esa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vf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kdkfj;ksa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}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kjk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dkWjiksjs’ku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jkf’k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xcu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fofÙk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vfu;ferrk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laca/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tkWap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izfrosnuksa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ekax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;g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O;fDrxr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Js.kh esa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2006½</a:t>
            </a:r>
          </a:p>
          <a:p>
            <a:pPr marL="457200" marR="0" indent="-45720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10-	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fyf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[kr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ijh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kk@vUrohZ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@</a:t>
            </a:r>
            <a:r>
              <a:rPr lang="en-US" sz="22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Cutoff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izkIrkad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laca/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fn;k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ldrk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gSA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2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CIC-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jtuh’k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pkS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kjh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UPSC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vH;kfFkZ;ksa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fu;qfDr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izfØ;k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rgr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lcdqN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tkuus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vf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kdkj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lkFk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viuk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izfØ;k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lekIr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ij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p;u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lfefr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xBu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laca/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ekeyk½</a:t>
            </a:r>
          </a:p>
          <a:p>
            <a:pPr marL="457200" marR="0" indent="-45720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11-	</a:t>
            </a:r>
            <a:r>
              <a:rPr lang="en-US" sz="22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Cutoff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izkIrkad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lkFk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p;fur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lfefr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lajpuk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:i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nsus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vkns’kA</a:t>
            </a:r>
            <a:r>
              <a:rPr lang="es-EC" sz="22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2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CIC-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jtuh’k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pkS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kjh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UPSC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fjtoZ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iSuy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vH;kfFkZ;ksa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ijh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lEkkIrh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i’pkr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~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tkudkjh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nsuk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Cutoff </a:t>
            </a:r>
            <a:r>
              <a:rPr lang="en-US" sz="2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maraks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rFkk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lnL;ksa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igpku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fcuk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p;u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i"kZn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lajpuk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ftls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izdV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tkus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lqj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[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krjk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u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gks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lwppuk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laca/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2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</a:t>
            </a:r>
            <a:r>
              <a:rPr lang="es-EC" sz="22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2006½</a:t>
            </a:r>
            <a:endParaRPr lang="en-US" sz="2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218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A47809-2CD5-C8FD-0D00-10E4D5EBEED3}"/>
              </a:ext>
            </a:extLst>
          </p:cNvPr>
          <p:cNvSpPr txBox="1"/>
          <p:nvPr/>
        </p:nvSpPr>
        <p:spPr>
          <a:xfrm>
            <a:off x="1536699" y="269914"/>
            <a:ext cx="9740902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 algn="ctr"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12-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vH;kfFkZ;ksa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izkIRkakd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tkudkjh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ysfdu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ewY;kafdr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mÙkj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iqfLrdk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izdVu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ksX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CIC-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uhjt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fla?ky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N-W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jsYkos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t;iqj@tkts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iky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VSS BSNL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foHkkxh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ijh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ewY;kafdr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mÙkj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iqfLrdkvksa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izfrfyfi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ijh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lapkyu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,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ijh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{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kdksa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chp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U;k;hd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laca/k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dkj.k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yksd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fØ;kdyki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gykWadh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izkIrkad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izdVu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fd;k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tkuk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fu;ekuqdwy&amp;2006½</a:t>
            </a:r>
          </a:p>
          <a:p>
            <a:pPr marL="457200" marR="0" indent="-457200" algn="ctr"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13-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jk"Vªifr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rFkk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SC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n-US" sz="24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CJI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chp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lykg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e’kfojk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RTI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nk;js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esa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CIC-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eqds’k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dqekj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fuca/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ku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SC 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esa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lykg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e’kfojk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U;k;k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khd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laca/k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]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Third Party information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dkj.k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xksiuh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rFkk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lfo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vuqlkj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124¼2½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vuqlkj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rgr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eukgh½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indent="-457200" algn="ctr"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14-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foHkkxh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izksUufr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lfefr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dk;Zokgh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izdVu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ksX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ijUrq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ACR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CIC-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M.A. 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eq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vk;dj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vk;qDr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nwljs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inkf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kdkfj;ksa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O;fDrxr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ekeyk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yfdu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foHkkxh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izksUurh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lfefr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Minutes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@dk;Zokgh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izdVu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ksX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-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2006½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9455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39BE145-1C1C-206B-3CB5-C43F48B7AFA3}"/>
              </a:ext>
            </a:extLst>
          </p:cNvPr>
          <p:cNvSpPr txBox="1"/>
          <p:nvPr/>
        </p:nvSpPr>
        <p:spPr>
          <a:xfrm>
            <a:off x="1885949" y="531357"/>
            <a:ext cx="9677401" cy="5456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15-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p;u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izfØ;k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iqjh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gks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tkus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ij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lfefr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dk;Zokfg;kWa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lkoZtfud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ldrh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gSA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CIC-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G.N.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dqekj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tcyiqj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jsyos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;k=h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Vªsu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MªkbZojksa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p;u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lfefr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lnL;ksa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fd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uke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miyC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/k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djkuk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U;k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laxr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ughaA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LFkkukUrj.k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,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inLFkkiuksa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ns;A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izksUur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O;fDr;ksa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uke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,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oa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ksX;rk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mYya?ku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djkus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ij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dksbZ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jksd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p;u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lfefr@izksUufr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lfefr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izkUufr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laca/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fuosnu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lwpuk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rgr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ns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;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ughaA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p;u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lfefr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dk;Zokfg;kWa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izdVu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;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ksX;A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16-	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vius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xzkgdkas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cSad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ys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[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dh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xksiuh;rk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cjdjkj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j[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kuk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cSadks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dk</a:t>
            </a:r>
            <a:r>
              <a:rPr lang="es-EC" sz="2400" b="1" u="sng" dirty="0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u="sng" dirty="0" err="1">
                <a:solidFill>
                  <a:srgbClr val="0070C0"/>
                </a:solidFill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nkf;ROkA</a:t>
            </a:r>
            <a:endParaRPr lang="en-US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¼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CIC-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vihy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&amp;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P.K.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tSu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Vs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nsuk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s-EC" sz="2400" b="1" dirty="0" err="1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CkSad</a:t>
            </a:r>
            <a:r>
              <a:rPr lang="es-EC" sz="2400" b="1" dirty="0">
                <a:effectLst/>
                <a:latin typeface="Kruti Dev 010" pitchFamily="2" charset="0"/>
                <a:ea typeface="Calibri" panose="020F0502020204030204" pitchFamily="34" charset="0"/>
                <a:cs typeface="Mangal" panose="02040503050203030202" pitchFamily="18" charset="0"/>
              </a:rPr>
              <a:t> jk;iqj½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7427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CE9D7-15CF-DD51-D3E2-8A3D1C264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18AEE-AE0D-F17D-3B9B-D9ACFB087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799" y="1246633"/>
            <a:ext cx="9104441" cy="3553967"/>
          </a:xfrm>
        </p:spPr>
        <p:txBody>
          <a:bodyPr>
            <a:normAutofit/>
          </a:bodyPr>
          <a:lstStyle/>
          <a:p>
            <a:r>
              <a:rPr lang="en-US" sz="12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en-IN" sz="125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7451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BC1C1C"/>
      </a:accent1>
      <a:accent2>
        <a:srgbClr val="F67534"/>
      </a:accent2>
      <a:accent3>
        <a:srgbClr val="EAAC35"/>
      </a:accent3>
      <a:accent4>
        <a:srgbClr val="9BAF68"/>
      </a:accent4>
      <a:accent5>
        <a:srgbClr val="68B9A6"/>
      </a:accent5>
      <a:accent6>
        <a:srgbClr val="50B1D4"/>
      </a:accent6>
      <a:hlink>
        <a:srgbClr val="E46416"/>
      </a:hlink>
      <a:folHlink>
        <a:srgbClr val="EE9340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93B4CCAC-FD5A-4D59-B1AC-EAF45910B5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571</TotalTime>
  <Words>4158</Words>
  <Application>Microsoft Office PowerPoint</Application>
  <PresentationFormat>Widescreen</PresentationFormat>
  <Paragraphs>206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Aptos</vt:lpstr>
      <vt:lpstr>Arial</vt:lpstr>
      <vt:lpstr>Calibri</vt:lpstr>
      <vt:lpstr>Corbel</vt:lpstr>
      <vt:lpstr>Kruti Dev 010</vt:lpstr>
      <vt:lpstr>Times New Roman</vt:lpstr>
      <vt:lpstr>Wingdings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 TECH</dc:creator>
  <cp:lastModifiedBy>BIPARD</cp:lastModifiedBy>
  <cp:revision>242</cp:revision>
  <dcterms:created xsi:type="dcterms:W3CDTF">2026-01-09T09:52:12Z</dcterms:created>
  <dcterms:modified xsi:type="dcterms:W3CDTF">2026-02-27T05:36:12Z</dcterms:modified>
</cp:coreProperties>
</file>